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7" d="100"/>
          <a:sy n="77" d="100"/>
        </p:scale>
        <p:origin x="-107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9"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0"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1"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2"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3"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4"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27016993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0"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91"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92" name="Date Placeholder 3"/>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593" name="Footer Placeholder 4"/>
          <p:cNvSpPr>
            <a:spLocks noGrp="1"/>
          </p:cNvSpPr>
          <p:nvPr>
            <p:ph type="ftr" sz="quarter" idx="11"/>
          </p:nvPr>
        </p:nvSpPr>
        <p:spPr/>
        <p:txBody>
          <a:bodyPr/>
          <a:lstStyle/>
          <a:p>
            <a:endParaRPr lang="zh-CN" altLang="en-US"/>
          </a:p>
        </p:txBody>
      </p:sp>
      <p:sp>
        <p:nvSpPr>
          <p:cNvPr id="1048594"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16" name="Title 1"/>
          <p:cNvSpPr>
            <a:spLocks noGrp="1"/>
          </p:cNvSpPr>
          <p:nvPr>
            <p:ph type="title"/>
          </p:nvPr>
        </p:nvSpPr>
        <p:spPr/>
        <p:txBody>
          <a:bodyPr/>
          <a:lstStyle/>
          <a:p>
            <a:r>
              <a:rPr lang="en-US" altLang="zh-CN" smtClean="0"/>
              <a:t>Click to edit Master title style</a:t>
            </a:r>
            <a:endParaRPr lang="en-US" dirty="0"/>
          </a:p>
        </p:txBody>
      </p:sp>
      <p:sp>
        <p:nvSpPr>
          <p:cNvPr id="1048617"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8" name="Date Placeholder 3"/>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19" name="Footer Placeholder 4"/>
          <p:cNvSpPr>
            <a:spLocks noGrp="1"/>
          </p:cNvSpPr>
          <p:nvPr>
            <p:ph type="ftr" sz="quarter" idx="11"/>
          </p:nvPr>
        </p:nvSpPr>
        <p:spPr/>
        <p:txBody>
          <a:bodyPr/>
          <a:lstStyle/>
          <a:p>
            <a:endParaRPr lang="zh-CN" altLang="en-US"/>
          </a:p>
        </p:txBody>
      </p:sp>
      <p:sp>
        <p:nvSpPr>
          <p:cNvPr id="1048620"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05"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06"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7" name="Date Placeholder 3"/>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08" name="Footer Placeholder 4"/>
          <p:cNvSpPr>
            <a:spLocks noGrp="1"/>
          </p:cNvSpPr>
          <p:nvPr>
            <p:ph type="ftr" sz="quarter" idx="11"/>
          </p:nvPr>
        </p:nvSpPr>
        <p:spPr/>
        <p:txBody>
          <a:bodyPr/>
          <a:lstStyle/>
          <a:p>
            <a:endParaRPr lang="zh-CN" altLang="en-US"/>
          </a:p>
        </p:txBody>
      </p:sp>
      <p:sp>
        <p:nvSpPr>
          <p:cNvPr id="1048609"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ltLang="zh-CN" smtClean="0"/>
              <a:t>Click to edit Master title style</a:t>
            </a:r>
            <a:endParaRPr lang="en-US" dirty="0"/>
          </a:p>
        </p:txBody>
      </p:sp>
      <p:sp>
        <p:nvSpPr>
          <p:cNvPr id="1048582"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1"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22"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23" name="Date Placeholder 3"/>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24" name="Footer Placeholder 4"/>
          <p:cNvSpPr>
            <a:spLocks noGrp="1"/>
          </p:cNvSpPr>
          <p:nvPr>
            <p:ph type="ftr" sz="quarter" idx="11"/>
          </p:nvPr>
        </p:nvSpPr>
        <p:spPr/>
        <p:txBody>
          <a:bodyPr/>
          <a:lstStyle/>
          <a:p>
            <a:endParaRPr lang="zh-CN" altLang="en-US"/>
          </a:p>
        </p:txBody>
      </p:sp>
      <p:sp>
        <p:nvSpPr>
          <p:cNvPr id="104862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6" name="Title 1"/>
          <p:cNvSpPr>
            <a:spLocks noGrp="1"/>
          </p:cNvSpPr>
          <p:nvPr>
            <p:ph type="title"/>
          </p:nvPr>
        </p:nvSpPr>
        <p:spPr/>
        <p:txBody>
          <a:bodyPr/>
          <a:lstStyle/>
          <a:p>
            <a:r>
              <a:rPr lang="en-US" altLang="zh-CN" smtClean="0"/>
              <a:t>Click to edit Master title style</a:t>
            </a:r>
            <a:endParaRPr lang="en-US" dirty="0"/>
          </a:p>
        </p:txBody>
      </p:sp>
      <p:sp>
        <p:nvSpPr>
          <p:cNvPr id="1048627"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8"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Date Placeholder 4"/>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30" name="Footer Placeholder 5"/>
          <p:cNvSpPr>
            <a:spLocks noGrp="1"/>
          </p:cNvSpPr>
          <p:nvPr>
            <p:ph type="ftr" sz="quarter" idx="11"/>
          </p:nvPr>
        </p:nvSpPr>
        <p:spPr/>
        <p:txBody>
          <a:bodyPr/>
          <a:lstStyle/>
          <a:p>
            <a:endParaRPr lang="zh-CN" altLang="en-US"/>
          </a:p>
        </p:txBody>
      </p:sp>
      <p:sp>
        <p:nvSpPr>
          <p:cNvPr id="1048631"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2"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3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4"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6"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Date Placeholder 6"/>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38" name="Footer Placeholder 7"/>
          <p:cNvSpPr>
            <a:spLocks noGrp="1"/>
          </p:cNvSpPr>
          <p:nvPr>
            <p:ph type="ftr" sz="quarter" idx="11"/>
          </p:nvPr>
        </p:nvSpPr>
        <p:spPr/>
        <p:txBody>
          <a:bodyPr/>
          <a:lstStyle/>
          <a:p>
            <a:endParaRPr lang="zh-CN" altLang="en-US"/>
          </a:p>
        </p:txBody>
      </p:sp>
      <p:sp>
        <p:nvSpPr>
          <p:cNvPr id="1048639"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1" name="Title 1"/>
          <p:cNvSpPr>
            <a:spLocks noGrp="1"/>
          </p:cNvSpPr>
          <p:nvPr>
            <p:ph type="title"/>
          </p:nvPr>
        </p:nvSpPr>
        <p:spPr/>
        <p:txBody>
          <a:bodyPr/>
          <a:lstStyle/>
          <a:p>
            <a:r>
              <a:rPr lang="en-US" altLang="zh-CN" smtClean="0"/>
              <a:t>Click to edit Master title style</a:t>
            </a:r>
            <a:endParaRPr lang="en-US" dirty="0"/>
          </a:p>
        </p:txBody>
      </p:sp>
      <p:sp>
        <p:nvSpPr>
          <p:cNvPr id="1048602" name="Date Placeholder 2"/>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03" name="Footer Placeholder 3"/>
          <p:cNvSpPr>
            <a:spLocks noGrp="1"/>
          </p:cNvSpPr>
          <p:nvPr>
            <p:ph type="ftr" sz="quarter" idx="11"/>
          </p:nvPr>
        </p:nvSpPr>
        <p:spPr/>
        <p:txBody>
          <a:bodyPr/>
          <a:lstStyle/>
          <a:p>
            <a:endParaRPr lang="zh-CN" altLang="en-US"/>
          </a:p>
        </p:txBody>
      </p:sp>
      <p:sp>
        <p:nvSpPr>
          <p:cNvPr id="1048604"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0" name="Date Placeholder 1"/>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41" name="Footer Placeholder 2"/>
          <p:cNvSpPr>
            <a:spLocks noGrp="1"/>
          </p:cNvSpPr>
          <p:nvPr>
            <p:ph type="ftr" sz="quarter" idx="11"/>
          </p:nvPr>
        </p:nvSpPr>
        <p:spPr/>
        <p:txBody>
          <a:bodyPr/>
          <a:lstStyle/>
          <a:p>
            <a:endParaRPr lang="zh-CN" altLang="en-US"/>
          </a:p>
        </p:txBody>
      </p:sp>
      <p:sp>
        <p:nvSpPr>
          <p:cNvPr id="1048642"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3"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44"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5"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46" name="Date Placeholder 4"/>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47" name="Footer Placeholder 5"/>
          <p:cNvSpPr>
            <a:spLocks noGrp="1"/>
          </p:cNvSpPr>
          <p:nvPr>
            <p:ph type="ftr" sz="quarter" idx="11"/>
          </p:nvPr>
        </p:nvSpPr>
        <p:spPr/>
        <p:txBody>
          <a:bodyPr/>
          <a:lstStyle/>
          <a:p>
            <a:endParaRPr lang="zh-CN" altLang="en-US"/>
          </a:p>
        </p:txBody>
      </p:sp>
      <p:sp>
        <p:nvSpPr>
          <p:cNvPr id="1048648"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10"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11"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12"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13" name="Date Placeholder 4"/>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14" name="Footer Placeholder 5"/>
          <p:cNvSpPr>
            <a:spLocks noGrp="1"/>
          </p:cNvSpPr>
          <p:nvPr>
            <p:ph type="ftr" sz="quarter" idx="11"/>
          </p:nvPr>
        </p:nvSpPr>
        <p:spPr/>
        <p:txBody>
          <a:bodyPr/>
          <a:lstStyle/>
          <a:p>
            <a:endParaRPr lang="zh-CN" altLang="en-US"/>
          </a:p>
        </p:txBody>
      </p:sp>
      <p:sp>
        <p:nvSpPr>
          <p:cNvPr id="1048615"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2020/5/4</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ctrTitle"/>
          </p:nvPr>
        </p:nvSpPr>
        <p:spPr>
          <a:xfrm>
            <a:off x="685800" y="-402595"/>
            <a:ext cx="7772400" cy="2387600"/>
          </a:xfrm>
        </p:spPr>
        <p:txBody>
          <a:bodyPr/>
          <a:lstStyle/>
          <a:p>
            <a:r>
              <a:rPr lang="en-US" altLang="zh-CN" sz="3200" b="1">
                <a:solidFill>
                  <a:srgbClr val="0000FF"/>
                </a:solidFill>
              </a:rPr>
              <a:t>PPT -24(April) </a:t>
            </a:r>
            <a:br>
              <a:rPr lang="en-US" altLang="zh-CN" sz="3200" b="1">
                <a:solidFill>
                  <a:srgbClr val="0000FF"/>
                </a:solidFill>
              </a:rPr>
            </a:br>
            <a:r>
              <a:rPr lang="en-US" altLang="zh-CN" sz="5400" b="1">
                <a:solidFill>
                  <a:srgbClr val="800000"/>
                </a:solidFill>
              </a:rPr>
              <a:t>पूर्णियाँ काॅलेज, पूर्णियाँ</a:t>
            </a:r>
            <a:endParaRPr lang="en-US" altLang="zh-CN"/>
          </a:p>
        </p:txBody>
      </p:sp>
      <p:sp>
        <p:nvSpPr>
          <p:cNvPr id="1048596" name="Subtitle 2"/>
          <p:cNvSpPr>
            <a:spLocks noGrp="1"/>
          </p:cNvSpPr>
          <p:nvPr>
            <p:ph type="subTitle" idx="1"/>
          </p:nvPr>
        </p:nvSpPr>
        <p:spPr>
          <a:xfrm>
            <a:off x="1142999" y="1985005"/>
            <a:ext cx="6858000" cy="1655762"/>
          </a:xfrm>
        </p:spPr>
        <p:txBody>
          <a:bodyPr>
            <a:noAutofit/>
          </a:bodyPr>
          <a:lstStyle/>
          <a:p>
            <a:r>
              <a:rPr lang="en-US" altLang="zh-CN" sz="3600" b="1">
                <a:solidFill>
                  <a:srgbClr val="6600CC"/>
                </a:solidFill>
              </a:rPr>
              <a:t>हिन्दी विभाग</a:t>
            </a:r>
            <a:endParaRPr lang="en-US" altLang="zh-CN" sz="3600"/>
          </a:p>
          <a:p>
            <a:r>
              <a:rPr lang="en-US" altLang="zh-CN" sz="3600" b="1">
                <a:solidFill>
                  <a:srgbClr val="0070C0"/>
                </a:solidFill>
              </a:rPr>
              <a:t>UG</a:t>
            </a:r>
            <a:endParaRPr lang="en-US" altLang="zh-CN" sz="3600"/>
          </a:p>
          <a:p>
            <a:r>
              <a:rPr lang="en-US" altLang="zh-CN" sz="3600" b="1">
                <a:solidFill>
                  <a:srgbClr val="000000"/>
                </a:solidFill>
              </a:rPr>
              <a:t>Hindi(Honours) </a:t>
            </a:r>
            <a:endParaRPr lang="en-US" altLang="zh-CN" sz="3600"/>
          </a:p>
          <a:p>
            <a:r>
              <a:rPr lang="en-US" altLang="zh-CN" sz="3600" b="1">
                <a:solidFill>
                  <a:srgbClr val="000000"/>
                </a:solidFill>
              </a:rPr>
              <a:t>Part- l</a:t>
            </a:r>
            <a:endParaRPr lang="en-US" altLang="zh-CN" sz="3600"/>
          </a:p>
          <a:p>
            <a:r>
              <a:rPr lang="en-US" altLang="zh-CN" sz="3600" b="1">
                <a:solidFill>
                  <a:srgbClr val="000000"/>
                </a:solidFill>
              </a:rPr>
              <a:t>Paper -2</a:t>
            </a:r>
            <a:endParaRPr lang="en-US" altLang="zh-CN" sz="3600"/>
          </a:p>
          <a:p>
            <a:r>
              <a:rPr lang="en-US" altLang="zh-CN" sz="3600" b="1">
                <a:solidFill>
                  <a:srgbClr val="C00000"/>
                </a:solidFill>
              </a:rPr>
              <a:t>("जागो फिर एक बार "कविता का भावार्थ)</a:t>
            </a:r>
            <a:endParaRPr lang="en-US" altLang="zh-CN" sz="3600"/>
          </a:p>
          <a:p>
            <a:r>
              <a:rPr lang="en-US" altLang="zh-CN" sz="3600" b="1">
                <a:solidFill>
                  <a:srgbClr val="008000"/>
                </a:solidFill>
              </a:rPr>
              <a:t>प्रणव कुमार</a:t>
            </a:r>
            <a:endParaRPr lang="en-US" altLang="zh-CN"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Content Placeholder 1048596"/>
          <p:cNvSpPr>
            <a:spLocks noGrp="1"/>
          </p:cNvSpPr>
          <p:nvPr>
            <p:ph idx="1"/>
          </p:nvPr>
        </p:nvSpPr>
        <p:spPr>
          <a:xfrm>
            <a:off x="628650" y="911869"/>
            <a:ext cx="7886700" cy="4351338"/>
          </a:xfrm>
        </p:spPr>
        <p:txBody>
          <a:bodyPr>
            <a:noAutofit/>
          </a:bodyPr>
          <a:lstStyle/>
          <a:p>
            <a:pPr marL="0" indent="0">
              <a:buNone/>
            </a:pPr>
            <a:r>
              <a:rPr lang="en-US" sz="3600" b="1">
                <a:solidFill>
                  <a:srgbClr val="0000FF"/>
                </a:solidFill>
              </a:rPr>
              <a:t>"जागो फिर एक बार" शीर्षक कविता छायावादी मनोभूमि के एक और पक्ष का उद्घाटन करती है और वह है राष्ट्रीय मुक्ति आन्दोलन और सांस्कृतिक नवजागरण | निराला के लिए मुक्ति इकहरी और एकायामी कभी नहीं रही, यह मुक्ति-चेतना व्यापक है, समग्र है, बहुअर्थी है | मुक्ति कर्मों के बंधन से हो या छंदों के बंधन से मनुष्य, राष्ट्र और कविता की मुक्ति का प्रश्न निराला के लिए एक है, अलग-अलग नहीं |</a:t>
            </a:r>
            <a:endParaRPr lang="en-US" sz="3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Content Placeholder 1048597"/>
          <p:cNvSpPr>
            <a:spLocks noGrp="1"/>
          </p:cNvSpPr>
          <p:nvPr>
            <p:ph idx="1"/>
          </p:nvPr>
        </p:nvSpPr>
        <p:spPr>
          <a:xfrm>
            <a:off x="628650" y="1003245"/>
            <a:ext cx="7886700" cy="4351338"/>
          </a:xfrm>
        </p:spPr>
        <p:txBody>
          <a:bodyPr>
            <a:noAutofit/>
          </a:bodyPr>
          <a:lstStyle/>
          <a:p>
            <a:pPr marL="0" indent="0">
              <a:buNone/>
            </a:pPr>
            <a:r>
              <a:rPr lang="en-US" sz="3900" b="1">
                <a:solidFill>
                  <a:srgbClr val="6600CC"/>
                </a:solidFill>
              </a:rPr>
              <a:t>निराला की मुक्ति-चेतना पर ध्यान देना चाहिए |'जागो फिर एक बार ' कविता इसी मुक्ति चेतना के बहुआयामी धरातल पर लिखी गई है | डॉ. नंदकिशोर नवल ने तर्क दिया है कि यह कविता गुरु गोविंद सिंह पर नहीं, बल्कि ' राष्ट्रीय उद्बोधन की सामान्य कविता है जिसमें निराला भारतियों को सीधे सम्बोधित करते हैं और इसमें गुरु गोविंद सिंह का सिर्फ किंचित् विस्तृत हवाला है |</a:t>
            </a:r>
            <a:endParaRPr lang="en-US" sz="3900">
              <a:solidFill>
                <a:srgbClr val="6600C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Content Placeholder 1048598"/>
          <p:cNvSpPr>
            <a:spLocks noGrp="1"/>
          </p:cNvSpPr>
          <p:nvPr>
            <p:ph idx="1"/>
          </p:nvPr>
        </p:nvSpPr>
        <p:spPr>
          <a:xfrm>
            <a:off x="628649" y="1094621"/>
            <a:ext cx="7886700" cy="4351338"/>
          </a:xfrm>
        </p:spPr>
        <p:txBody>
          <a:bodyPr/>
          <a:lstStyle/>
          <a:p>
            <a:pPr marL="0" indent="0">
              <a:buNone/>
            </a:pPr>
            <a:r>
              <a:rPr lang="en-US" sz="3700" b="1"/>
              <a:t>बात ऐसी नहीं है | इस कविता के पहले आधे भाग तक गुरु गोविंद सिंह का प्रसंग चलता है और फिर शेष आधे भाग में निराला मुक्ति की बहुआयामी कल्पना को पुष्ट करते हुए दार्शनिक भूमि पर आ जाते हैं | कविता में निराला का समकालीन संदर्भ स्पष्ट है-</a:t>
            </a:r>
            <a:endParaRPr lang="en-US" sz="3700"/>
          </a:p>
          <a:p>
            <a:pPr marL="0" indent="0">
              <a:buNone/>
            </a:pPr>
            <a:r>
              <a:rPr lang="en-US" sz="3700" b="1"/>
              <a:t>                  </a:t>
            </a:r>
            <a:r>
              <a:rPr lang="en-US" sz="3700" b="1">
                <a:solidFill>
                  <a:srgbClr val="800000"/>
                </a:solidFill>
              </a:rPr>
              <a:t>" सिंही की गोद से</a:t>
            </a:r>
            <a:endParaRPr lang="en-US" sz="3700"/>
          </a:p>
          <a:p>
            <a:pPr marL="0" indent="0">
              <a:buNone/>
            </a:pPr>
            <a:r>
              <a:rPr lang="en-US" sz="3700" b="1">
                <a:solidFill>
                  <a:srgbClr val="800000"/>
                </a:solidFill>
              </a:rPr>
              <a:t>                    छीनता रे शिशु कौन? "</a:t>
            </a:r>
            <a:endParaRPr lang="en-US" sz="37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Content Placeholder 1048599"/>
          <p:cNvSpPr>
            <a:spLocks noGrp="1"/>
          </p:cNvSpPr>
          <p:nvPr>
            <p:ph idx="1"/>
          </p:nvPr>
        </p:nvSpPr>
        <p:spPr>
          <a:xfrm>
            <a:off x="628650" y="1020385"/>
            <a:ext cx="7886700" cy="4351338"/>
          </a:xfrm>
        </p:spPr>
        <p:txBody>
          <a:bodyPr>
            <a:noAutofit/>
          </a:bodyPr>
          <a:lstStyle/>
          <a:p>
            <a:pPr marL="0" indent="0">
              <a:buNone/>
            </a:pPr>
            <a:r>
              <a:rPr lang="en-US" sz="3400" b="1">
                <a:solidFill>
                  <a:srgbClr val="008000"/>
                </a:solidFill>
              </a:rPr>
              <a:t>निराला की कल्पना में 'भारतमाता' , 'मेषमाता' जैसे असहाय कभी नहीं हो सकतीं | भारत का स्वत्व विदेशी साम्राज्यवाद के हाथों छीना जा रहा है | लेकिन भारतमाता अपनी संतान का छीना जाना 'मेषमाता' की तरह 'निर्णिमेष' होकर नहीं सह सकती क्योंकि वह 'सिंहमाता' है | यह सिंह शब्द बहुव्यंजक है और फिर ' सर्वाइवल आॅफ द फिटेस्ट' की उक्ति का अविकल अनुवाद निराला  देते हैं-' योग्य जन जीता है'-लेकिन इस उक्ति को भारतीय संदर्भ में रूपांतरित करते हुए निराला प्रबोधित करते हैं-</a:t>
            </a:r>
            <a:endParaRPr lang="en-US" sz="34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Content Placeholder 1048588"/>
          <p:cNvSpPr>
            <a:spLocks noGrp="1"/>
          </p:cNvSpPr>
          <p:nvPr>
            <p:ph idx="1"/>
          </p:nvPr>
        </p:nvSpPr>
        <p:spPr>
          <a:xfrm>
            <a:off x="628649" y="1003244"/>
            <a:ext cx="7886700" cy="4351338"/>
          </a:xfrm>
        </p:spPr>
        <p:txBody>
          <a:bodyPr>
            <a:noAutofit/>
          </a:bodyPr>
          <a:lstStyle/>
          <a:p>
            <a:pPr marL="0" indent="0">
              <a:buNone/>
            </a:pPr>
            <a:r>
              <a:rPr lang="en-US" sz="3000" b="1">
                <a:solidFill>
                  <a:srgbClr val="FF0000"/>
                </a:solidFill>
              </a:rPr>
              <a:t>     "पश्चिम की उक्ति नहीं</a:t>
            </a:r>
            <a:endParaRPr lang="en-US" sz="3000"/>
          </a:p>
          <a:p>
            <a:pPr marL="0" indent="0">
              <a:buNone/>
            </a:pPr>
            <a:r>
              <a:rPr lang="en-US" sz="3000" b="1">
                <a:solidFill>
                  <a:srgbClr val="FF0000"/>
                </a:solidFill>
              </a:rPr>
              <a:t>     गीता है, गीता है</a:t>
            </a:r>
            <a:endParaRPr lang="en-US" sz="3000"/>
          </a:p>
          <a:p>
            <a:pPr marL="0" indent="0">
              <a:buNone/>
            </a:pPr>
            <a:r>
              <a:rPr lang="en-US" sz="3000" b="1">
                <a:solidFill>
                  <a:srgbClr val="FF0000"/>
                </a:solidFill>
              </a:rPr>
              <a:t>       स्मरण करो बार-बार</a:t>
            </a:r>
            <a:endParaRPr lang="en-US" sz="3000"/>
          </a:p>
          <a:p>
            <a:pPr marL="0" indent="0">
              <a:buNone/>
            </a:pPr>
            <a:r>
              <a:rPr lang="en-US" sz="3000" b="1">
                <a:solidFill>
                  <a:srgbClr val="FF0000"/>
                </a:solidFill>
              </a:rPr>
              <a:t>      जागो फिर एक बार |"</a:t>
            </a:r>
            <a:endParaRPr lang="en-US" sz="3000"/>
          </a:p>
          <a:p>
            <a:pPr marL="0" indent="0">
              <a:buNone/>
            </a:pPr>
            <a:r>
              <a:rPr lang="en-US" sz="3000" b="1">
                <a:solidFill>
                  <a:srgbClr val="000000"/>
                </a:solidFill>
              </a:rPr>
              <a:t>और आगे की पंक्तियों में मुक्ति का अपना निजी भाष्य देते हैं -</a:t>
            </a:r>
            <a:endParaRPr lang="en-US" sz="3000"/>
          </a:p>
          <a:p>
            <a:pPr marL="0" indent="0">
              <a:buNone/>
            </a:pPr>
            <a:r>
              <a:rPr lang="en-US" sz="3000" b="1">
                <a:solidFill>
                  <a:srgbClr val="FF0000"/>
                </a:solidFill>
              </a:rPr>
              <a:t>     "सब माया है-माया है, </a:t>
            </a:r>
            <a:endParaRPr lang="en-US" sz="3000"/>
          </a:p>
          <a:p>
            <a:pPr marL="0" indent="0">
              <a:buNone/>
            </a:pPr>
            <a:r>
              <a:rPr lang="en-US" sz="3000" b="1">
                <a:solidFill>
                  <a:srgbClr val="FF0000"/>
                </a:solidFill>
              </a:rPr>
              <a:t>     मुक्त हो सदा ही तुम</a:t>
            </a:r>
            <a:endParaRPr lang="en-US" sz="3000"/>
          </a:p>
          <a:p>
            <a:pPr marL="0" indent="0">
              <a:buNone/>
            </a:pPr>
            <a:r>
              <a:rPr lang="en-US" sz="3000" b="1">
                <a:solidFill>
                  <a:srgbClr val="FF0000"/>
                </a:solidFill>
              </a:rPr>
              <a:t>     बाधा-विहीन छन्द ज्यों, </a:t>
            </a:r>
            <a:endParaRPr lang="en-US" sz="3000"/>
          </a:p>
          <a:p>
            <a:pPr marL="0" indent="0">
              <a:buNone/>
            </a:pPr>
            <a:r>
              <a:rPr lang="en-US" sz="3000" b="1">
                <a:solidFill>
                  <a:srgbClr val="FF0000"/>
                </a:solidFill>
              </a:rPr>
              <a:t>  डूबे आनन्द में सच्चिदानंद-रूप"</a:t>
            </a:r>
            <a:endParaRPr lang="en-US" sz="3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Content Placeholder 1048587"/>
          <p:cNvSpPr>
            <a:spLocks noGrp="1"/>
          </p:cNvSpPr>
          <p:nvPr>
            <p:ph idx="1"/>
          </p:nvPr>
        </p:nvSpPr>
        <p:spPr>
          <a:xfrm>
            <a:off x="628649" y="1003245"/>
            <a:ext cx="7886700" cy="4351338"/>
          </a:xfrm>
        </p:spPr>
        <p:txBody>
          <a:bodyPr>
            <a:noAutofit/>
          </a:bodyPr>
          <a:lstStyle/>
          <a:p>
            <a:pPr marL="0" indent="0">
              <a:buNone/>
            </a:pPr>
            <a:r>
              <a:rPr lang="en-US" sz="3200" b="1">
                <a:solidFill>
                  <a:srgbClr val="000080"/>
                </a:solidFill>
              </a:rPr>
              <a:t>' माया है, माया है ' की आवृत्ति निराला की कई कविताओं में होती है | इसके पहले उद्धृत 'स्वाधीनता' में कविता में है | यह माया जागतिक आकर्षणों से दूर विराग की भूमि पर जाने का भारतीय निवृत्तिपरक दर्शन नहीं, बल्कि, निराला के अनुसार माया है जगत के ऐसे बंधन और ऐसी स्थितियाँ जो मनुष्य को भी बनाती हैं, कायर  नहीं बनाती हैं | प्रेमचन्द ने किसी संदर्भ में लिखा था कि भूत का भार हमें आगे बढ़ने नहीं देता और भविष्य का भय हमें कायर बना देता है | यही मंतव्य निराला का है जब इस कविता में वे लिखते हैं-</a:t>
            </a:r>
            <a:endParaRPr lang="en-US" sz="32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Content Placeholder 1048586"/>
          <p:cNvSpPr>
            <a:spLocks noGrp="1"/>
          </p:cNvSpPr>
          <p:nvPr>
            <p:ph idx="1"/>
          </p:nvPr>
        </p:nvSpPr>
        <p:spPr>
          <a:xfrm>
            <a:off x="628649" y="911869"/>
            <a:ext cx="7886700" cy="4351338"/>
          </a:xfrm>
        </p:spPr>
        <p:txBody>
          <a:bodyPr/>
          <a:lstStyle/>
          <a:p>
            <a:pPr marL="0" indent="0">
              <a:buNone/>
            </a:pPr>
            <a:r>
              <a:rPr lang="en-US" sz="3400" b="1">
                <a:solidFill>
                  <a:srgbClr val="FF0000"/>
                </a:solidFill>
              </a:rPr>
              <a:t>      "पशु नहीं, वीर तुम </a:t>
            </a:r>
            <a:endParaRPr lang="en-US" sz="3400"/>
          </a:p>
          <a:p>
            <a:pPr marL="0" indent="0">
              <a:buNone/>
            </a:pPr>
            <a:r>
              <a:rPr lang="en-US" sz="3400" b="1">
                <a:solidFill>
                  <a:srgbClr val="FF0000"/>
                </a:solidFill>
              </a:rPr>
              <a:t>        समय-शूर, क्रूर नहीं</a:t>
            </a:r>
            <a:endParaRPr lang="en-US" sz="3400"/>
          </a:p>
          <a:p>
            <a:pPr marL="0" indent="0">
              <a:buNone/>
            </a:pPr>
            <a:r>
              <a:rPr lang="en-US" sz="3400" b="1">
                <a:solidFill>
                  <a:srgbClr val="FF0000"/>
                </a:solidFill>
              </a:rPr>
              <a:t>        काल-चक्र में हो दबे</a:t>
            </a:r>
            <a:endParaRPr lang="en-US" sz="3400"/>
          </a:p>
          <a:p>
            <a:pPr marL="0" indent="0">
              <a:buNone/>
            </a:pPr>
            <a:r>
              <a:rPr lang="en-US" sz="3400" b="1">
                <a:solidFill>
                  <a:srgbClr val="FF0000"/>
                </a:solidFill>
              </a:rPr>
              <a:t>     आज तुम राजकुँवर! समर-सरताज! "</a:t>
            </a:r>
            <a:endParaRPr lang="en-US" sz="3400"/>
          </a:p>
          <a:p>
            <a:pPr marL="0" indent="0">
              <a:buNone/>
            </a:pPr>
            <a:r>
              <a:rPr lang="en-US" sz="3400" b="1">
                <a:solidFill>
                  <a:srgbClr val="000000"/>
                </a:solidFill>
              </a:rPr>
              <a:t>और फिर यह कविता समकालीन यथार्थ के दबाव को झेलते हुए इतिहास पुरुष गुरु गोविंद सिंह के चरित और चरित्र से गुजरते हुए विशुद्ध अद्वैत की दर्शन-भूमि पर पर्यवसित होती है-</a:t>
            </a:r>
            <a:endParaRPr lang="en-US" sz="3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Content Placeholder 1048585"/>
          <p:cNvSpPr>
            <a:spLocks noGrp="1"/>
          </p:cNvSpPr>
          <p:nvPr>
            <p:ph idx="1"/>
          </p:nvPr>
        </p:nvSpPr>
        <p:spPr>
          <a:xfrm>
            <a:off x="628649" y="1253330"/>
            <a:ext cx="7886700" cy="4351338"/>
          </a:xfrm>
        </p:spPr>
        <p:txBody>
          <a:bodyPr>
            <a:noAutofit/>
          </a:bodyPr>
          <a:lstStyle/>
          <a:p>
            <a:pPr marL="0" indent="0">
              <a:buNone/>
            </a:pPr>
            <a:r>
              <a:rPr lang="en-US" sz="4200" b="1">
                <a:solidFill>
                  <a:srgbClr val="FF0000"/>
                </a:solidFill>
              </a:rPr>
              <a:t>            "तुम हो महान, तुम सदा हो महान, </a:t>
            </a:r>
            <a:endParaRPr lang="en-US" sz="4200" b="1"/>
          </a:p>
          <a:p>
            <a:pPr marL="0" indent="0">
              <a:buNone/>
            </a:pPr>
            <a:r>
              <a:rPr lang="en-US" sz="4200" b="1">
                <a:solidFill>
                  <a:srgbClr val="FF0000"/>
                </a:solidFill>
              </a:rPr>
              <a:t>               है नश्वर यह दीन भाव, </a:t>
            </a:r>
            <a:endParaRPr lang="en-US" sz="4200" b="1"/>
          </a:p>
          <a:p>
            <a:pPr marL="0" indent="0">
              <a:buNone/>
            </a:pPr>
            <a:r>
              <a:rPr lang="en-US" sz="4200" b="1">
                <a:solidFill>
                  <a:srgbClr val="FF0000"/>
                </a:solidFill>
              </a:rPr>
              <a:t>                कायरता, कामपरता |</a:t>
            </a:r>
            <a:endParaRPr lang="en-US" sz="4200" b="1"/>
          </a:p>
          <a:p>
            <a:pPr marL="0" indent="0">
              <a:buNone/>
            </a:pPr>
            <a:r>
              <a:rPr lang="en-US" sz="4200" b="1">
                <a:solidFill>
                  <a:srgbClr val="FF0000"/>
                </a:solidFill>
              </a:rPr>
              <a:t>                    ब्रह्म हो तुम |"</a:t>
            </a:r>
            <a:endParaRPr lang="en-US" sz="4200" b="1"/>
          </a:p>
          <a:p>
            <a:pPr marL="0" indent="0">
              <a:buNone/>
            </a:pPr>
            <a:r>
              <a:rPr lang="en-US" sz="4200" b="1"/>
              <a:t>पद-रज पर भी है नहीं पूरा यह विश्व-भार-  </a:t>
            </a:r>
          </a:p>
          <a:p>
            <a:pPr marL="0" indent="0">
              <a:buNone/>
            </a:pPr>
            <a:r>
              <a:rPr lang="en-US" sz="4200" b="1">
                <a:solidFill>
                  <a:srgbClr val="FF0000"/>
                </a:solidFill>
              </a:rPr>
              <a:t>                  "जागो फिर एक बार |"     </a:t>
            </a:r>
            <a:endParaRPr lang="en-US" sz="4200" b="1"/>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595</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PPT -24(April)  पूर्णियाँ काॅलेज, पूर्णियाँ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-24(April)  पूर्णियाँ काॅलेज, पूर्णियाँ</dc:title>
  <dc:creator>Redmi Y3</dc:creator>
  <cp:lastModifiedBy>User</cp:lastModifiedBy>
  <cp:revision>1</cp:revision>
  <dcterms:created xsi:type="dcterms:W3CDTF">2015-05-11T00:30:45Z</dcterms:created>
  <dcterms:modified xsi:type="dcterms:W3CDTF">2020-05-04T14:47:37Z</dcterms:modified>
</cp:coreProperties>
</file>